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media/image45.jpg" ContentType="image/jpg"/>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939" r:id="rId2"/>
    <p:sldId id="257" r:id="rId3"/>
    <p:sldId id="1030" r:id="rId4"/>
    <p:sldId id="1045" r:id="rId5"/>
    <p:sldId id="1046" r:id="rId6"/>
    <p:sldId id="1052" r:id="rId7"/>
    <p:sldId id="1047" r:id="rId8"/>
    <p:sldId id="1048" r:id="rId9"/>
    <p:sldId id="1049" r:id="rId10"/>
    <p:sldId id="1050" r:id="rId11"/>
    <p:sldId id="1051" r:id="rId12"/>
    <p:sldId id="1044" r:id="rId13"/>
    <p:sldId id="1014"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Noto Sans Symbols" panose="020B0604020202020204" charset="0"/>
      <p:regular r:id="rId20"/>
      <p:bold r:id="rId21"/>
      <p:italic r:id="rId22"/>
      <p:boldItalic r:id="rId23"/>
    </p:embeddedFont>
    <p:embeddedFont>
      <p:font typeface="Palatino Linotype" panose="02040502050505030304" pitchFamily="18" charset="0"/>
      <p:regular r:id="rId24"/>
      <p:bold r:id="rId25"/>
      <p:italic r:id="rId26"/>
      <p:boldItalic r:id="rId27"/>
    </p:embeddedFont>
    <p:embeddedFont>
      <p:font typeface="Public Sans" panose="020B0604020202020204" charset="0"/>
      <p:regular r:id="rId28"/>
      <p:bold r:id="rId29"/>
      <p:italic r:id="rId30"/>
      <p:boldItalic r:id="rId31"/>
    </p:embeddedFont>
    <p:embeddedFont>
      <p:font typeface="Segoe UI Emoji" panose="020B0502040204020203" pitchFamily="34" charset="0"/>
      <p:regular r:id="rId32"/>
    </p:embeddedFont>
    <p:embeddedFont>
      <p:font typeface="SimSun" panose="02010600030101010101" pitchFamily="2" charset="-122"/>
      <p:regular r:id="rId33"/>
    </p:embeddedFont>
    <p:embeddedFont>
      <p:font typeface="Trebuchet MS" panose="020B0603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94" d="100"/>
          <a:sy n="94" d="100"/>
        </p:scale>
        <p:origin x="1122" y="90"/>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219" Type="http://schemas.openxmlformats.org/officeDocument/2006/relationships/presProps" Target="presProps.xml"/><Relationship Id="rId3" Type="http://schemas.openxmlformats.org/officeDocument/2006/relationships/slide" Target="slides/slide2.xml"/><Relationship Id="rId22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42.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412991" y="0"/>
            <a:ext cx="2731008" cy="5143498"/>
          </a:xfrm>
          <a:prstGeom prst="rect">
            <a:avLst/>
          </a:prstGeom>
        </p:spPr>
      </p:pic>
      <p:pic>
        <p:nvPicPr>
          <p:cNvPr id="17" name="bg object 17"/>
          <p:cNvPicPr/>
          <p:nvPr/>
        </p:nvPicPr>
        <p:blipFill>
          <a:blip r:embed="rId3" cstate="print"/>
          <a:stretch>
            <a:fillRect/>
          </a:stretch>
        </p:blipFill>
        <p:spPr>
          <a:xfrm>
            <a:off x="0" y="25"/>
            <a:ext cx="9143999" cy="5143473"/>
          </a:xfrm>
          <a:prstGeom prst="rect">
            <a:avLst/>
          </a:prstGeom>
        </p:spPr>
      </p:pic>
      <p:sp>
        <p:nvSpPr>
          <p:cNvPr id="18" name="bg object 18"/>
          <p:cNvSpPr/>
          <p:nvPr/>
        </p:nvSpPr>
        <p:spPr>
          <a:xfrm>
            <a:off x="0" y="202692"/>
            <a:ext cx="135890" cy="344805"/>
          </a:xfrm>
          <a:custGeom>
            <a:avLst/>
            <a:gdLst/>
            <a:ahLst/>
            <a:cxnLst/>
            <a:rect l="l" t="t" r="r" b="b"/>
            <a:pathLst>
              <a:path w="135890" h="344805">
                <a:moveTo>
                  <a:pt x="135636" y="0"/>
                </a:moveTo>
                <a:lnTo>
                  <a:pt x="0" y="0"/>
                </a:lnTo>
                <a:lnTo>
                  <a:pt x="0" y="344424"/>
                </a:lnTo>
                <a:lnTo>
                  <a:pt x="135636" y="344424"/>
                </a:lnTo>
                <a:lnTo>
                  <a:pt x="135636" y="0"/>
                </a:lnTo>
                <a:close/>
              </a:path>
            </a:pathLst>
          </a:custGeom>
          <a:solidFill>
            <a:srgbClr val="21366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0">
                <a:solidFill>
                  <a:srgbClr val="C78B31"/>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278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ohanReddySripuram/calendar" TargetMode="Externa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0" y="2012950"/>
            <a:ext cx="4419600" cy="914400"/>
          </a:xfrm>
        </p:spPr>
        <p:txBody>
          <a:bodyPr/>
          <a:lstStyle/>
          <a:p>
            <a:pPr>
              <a:lnSpc>
                <a:spcPct val="150000"/>
              </a:lnSpc>
            </a:pPr>
            <a:r>
              <a:rPr lang="en-US" sz="1800" dirty="0">
                <a:latin typeface="+mj-lt"/>
              </a:rPr>
              <a:t>CALENDAR SCHEDULER APPLICATION</a:t>
            </a:r>
          </a:p>
          <a:p>
            <a:endParaRPr lang="en-US" dirty="0"/>
          </a:p>
          <a:p>
            <a:endParaRPr lang="en-US" dirty="0"/>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Sequence Diagram</a:t>
            </a:r>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Timeline&#10;&#10;Description automatically generated with medium confidence">
            <a:extLst>
              <a:ext uri="{FF2B5EF4-FFF2-40B4-BE49-F238E27FC236}">
                <a16:creationId xmlns:a16="http://schemas.microsoft.com/office/drawing/2014/main" id="{2D269114-808A-9C0F-7CA6-DBC767DEE2F9}"/>
              </a:ext>
            </a:extLst>
          </p:cNvPr>
          <p:cNvPicPr>
            <a:picLocks noChangeAspect="1"/>
          </p:cNvPicPr>
          <p:nvPr/>
        </p:nvPicPr>
        <p:blipFill>
          <a:blip r:embed="rId2"/>
          <a:stretch>
            <a:fillRect/>
          </a:stretch>
        </p:blipFill>
        <p:spPr>
          <a:xfrm>
            <a:off x="1" y="1099644"/>
            <a:ext cx="4806583" cy="4043855"/>
          </a:xfrm>
          <a:prstGeom prst="rect">
            <a:avLst/>
          </a:prstGeom>
        </p:spPr>
      </p:pic>
    </p:spTree>
    <p:extLst>
      <p:ext uri="{BB962C8B-B14F-4D97-AF65-F5344CB8AC3E}">
        <p14:creationId xmlns:p14="http://schemas.microsoft.com/office/powerpoint/2010/main" val="2240339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State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10;&#10;Description automatically generated">
            <a:extLst>
              <a:ext uri="{FF2B5EF4-FFF2-40B4-BE49-F238E27FC236}">
                <a16:creationId xmlns:a16="http://schemas.microsoft.com/office/drawing/2014/main" id="{DF3AE914-C7A7-F9DF-A950-1C3920827544}"/>
              </a:ext>
            </a:extLst>
          </p:cNvPr>
          <p:cNvPicPr>
            <a:picLocks noChangeAspect="1"/>
          </p:cNvPicPr>
          <p:nvPr/>
        </p:nvPicPr>
        <p:blipFill>
          <a:blip r:embed="rId2"/>
          <a:stretch>
            <a:fillRect/>
          </a:stretch>
        </p:blipFill>
        <p:spPr>
          <a:xfrm>
            <a:off x="95750" y="1194361"/>
            <a:ext cx="4436269" cy="3894681"/>
          </a:xfrm>
          <a:prstGeom prst="rect">
            <a:avLst/>
          </a:prstGeom>
        </p:spPr>
      </p:pic>
    </p:spTree>
    <p:extLst>
      <p:ext uri="{BB962C8B-B14F-4D97-AF65-F5344CB8AC3E}">
        <p14:creationId xmlns:p14="http://schemas.microsoft.com/office/powerpoint/2010/main" val="357295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GITHUB LINK</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dirty="0">
                <a:solidFill>
                  <a:schemeClr val="tx1"/>
                </a:solidFill>
                <a:hlinkClick r:id="rId2">
                  <a:extLst>
                    <a:ext uri="{A12FA001-AC4F-418D-AE19-62706E023703}">
                      <ahyp:hlinkClr xmlns:ahyp="http://schemas.microsoft.com/office/drawing/2018/hyperlinkcolor" val="tx"/>
                    </a:ext>
                  </a:extLst>
                </a:hlinkClick>
              </a:rPr>
              <a:t>https://github.com/MohanReddySripuram/calendar</a:t>
            </a:r>
            <a:endParaRPr lang="en-US" dirty="0">
              <a:solidFill>
                <a:schemeClr val="tx1"/>
              </a:solidFill>
            </a:endParaRPr>
          </a:p>
        </p:txBody>
      </p:sp>
    </p:spTree>
    <p:extLst>
      <p:ext uri="{BB962C8B-B14F-4D97-AF65-F5344CB8AC3E}">
        <p14:creationId xmlns:p14="http://schemas.microsoft.com/office/powerpoint/2010/main" val="296025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143498"/>
          </a:xfrm>
          <a:prstGeom prst="rect">
            <a:avLst/>
          </a:prstGeom>
        </p:spPr>
      </p:pic>
      <p:grpSp>
        <p:nvGrpSpPr>
          <p:cNvPr id="3" name="object 3"/>
          <p:cNvGrpSpPr/>
          <p:nvPr/>
        </p:nvGrpSpPr>
        <p:grpSpPr>
          <a:xfrm>
            <a:off x="0" y="657555"/>
            <a:ext cx="4733925" cy="4030979"/>
            <a:chOff x="0" y="638555"/>
            <a:chExt cx="4733925" cy="4030979"/>
          </a:xfrm>
        </p:grpSpPr>
        <p:sp>
          <p:nvSpPr>
            <p:cNvPr id="4" name="object 4"/>
            <p:cNvSpPr/>
            <p:nvPr/>
          </p:nvSpPr>
          <p:spPr>
            <a:xfrm>
              <a:off x="0" y="638555"/>
              <a:ext cx="4733925" cy="4030979"/>
            </a:xfrm>
            <a:custGeom>
              <a:avLst/>
              <a:gdLst/>
              <a:ahLst/>
              <a:cxnLst/>
              <a:rect l="l" t="t" r="r" b="b"/>
              <a:pathLst>
                <a:path w="4733925" h="4030979">
                  <a:moveTo>
                    <a:pt x="4733544" y="0"/>
                  </a:moveTo>
                  <a:lnTo>
                    <a:pt x="0" y="0"/>
                  </a:lnTo>
                  <a:lnTo>
                    <a:pt x="0" y="4030979"/>
                  </a:lnTo>
                  <a:lnTo>
                    <a:pt x="4733544" y="4030979"/>
                  </a:lnTo>
                  <a:lnTo>
                    <a:pt x="4733544" y="0"/>
                  </a:lnTo>
                  <a:close/>
                </a:path>
              </a:pathLst>
            </a:custGeom>
            <a:solidFill>
              <a:srgbClr val="213669"/>
            </a:solidFill>
          </p:spPr>
          <p:txBody>
            <a:bodyPr wrap="square" lIns="0" tIns="0" rIns="0" bIns="0" rtlCol="0"/>
            <a:lstStyle/>
            <a:p>
              <a:endParaRPr/>
            </a:p>
          </p:txBody>
        </p:sp>
        <p:sp>
          <p:nvSpPr>
            <p:cNvPr id="5" name="object 5"/>
            <p:cNvSpPr/>
            <p:nvPr/>
          </p:nvSpPr>
          <p:spPr>
            <a:xfrm>
              <a:off x="0" y="819911"/>
              <a:ext cx="144780" cy="323215"/>
            </a:xfrm>
            <a:custGeom>
              <a:avLst/>
              <a:gdLst/>
              <a:ahLst/>
              <a:cxnLst/>
              <a:rect l="l" t="t" r="r" b="b"/>
              <a:pathLst>
                <a:path w="144780" h="323215">
                  <a:moveTo>
                    <a:pt x="144780" y="0"/>
                  </a:moveTo>
                  <a:lnTo>
                    <a:pt x="0" y="0"/>
                  </a:lnTo>
                  <a:lnTo>
                    <a:pt x="0" y="323088"/>
                  </a:lnTo>
                  <a:lnTo>
                    <a:pt x="144780" y="323088"/>
                  </a:lnTo>
                  <a:lnTo>
                    <a:pt x="144780" y="0"/>
                  </a:lnTo>
                  <a:close/>
                </a:path>
              </a:pathLst>
            </a:custGeom>
            <a:solidFill>
              <a:srgbClr val="C78B31"/>
            </a:solidFill>
          </p:spPr>
          <p:txBody>
            <a:bodyPr wrap="square" lIns="0" tIns="0" rIns="0" bIns="0" rtlCol="0"/>
            <a:lstStyle/>
            <a:p>
              <a:endParaRPr/>
            </a:p>
          </p:txBody>
        </p:sp>
      </p:grpSp>
      <p:sp>
        <p:nvSpPr>
          <p:cNvPr id="6" name="object 6"/>
          <p:cNvSpPr txBox="1">
            <a:spLocks noGrp="1"/>
          </p:cNvSpPr>
          <p:nvPr>
            <p:ph type="title"/>
          </p:nvPr>
        </p:nvSpPr>
        <p:spPr>
          <a:xfrm>
            <a:off x="221995" y="657555"/>
            <a:ext cx="3248025" cy="936795"/>
          </a:xfrm>
          <a:prstGeom prst="rect">
            <a:avLst/>
          </a:prstGeom>
        </p:spPr>
        <p:txBody>
          <a:bodyPr vert="horz" wrap="square" lIns="0" tIns="13335" rIns="0" bIns="0" rtlCol="0">
            <a:spAutoFit/>
          </a:bodyPr>
          <a:lstStyle/>
          <a:p>
            <a:pPr marL="12700">
              <a:spcBef>
                <a:spcPts val="105"/>
              </a:spcBef>
            </a:pPr>
            <a:r>
              <a:rPr lang="en-US" sz="2000" dirty="0"/>
              <a:t>CALENDAR SCHEDULER APPLICATION</a:t>
            </a:r>
            <a:br>
              <a:rPr lang="en-US" sz="2000" dirty="0"/>
            </a:br>
            <a:endParaRPr sz="2000" dirty="0">
              <a:latin typeface="Trebuchet MS"/>
              <a:cs typeface="Trebuchet MS"/>
            </a:endParaRPr>
          </a:p>
        </p:txBody>
      </p:sp>
      <p:sp>
        <p:nvSpPr>
          <p:cNvPr id="8" name="object 8"/>
          <p:cNvSpPr txBox="1"/>
          <p:nvPr/>
        </p:nvSpPr>
        <p:spPr>
          <a:xfrm>
            <a:off x="223520" y="1324482"/>
            <a:ext cx="3841750" cy="518219"/>
          </a:xfrm>
          <a:prstGeom prst="rect">
            <a:avLst/>
          </a:prstGeom>
        </p:spPr>
        <p:txBody>
          <a:bodyPr vert="horz" wrap="square" lIns="0" tIns="15240" rIns="0" bIns="0" rtlCol="0">
            <a:spAutoFit/>
          </a:bodyPr>
          <a:lstStyle/>
          <a:p>
            <a:pPr marL="299085" marR="5080" indent="-287020">
              <a:lnSpc>
                <a:spcPct val="98600"/>
              </a:lnSpc>
              <a:spcBef>
                <a:spcPts val="120"/>
              </a:spcBef>
              <a:buSzPct val="127272"/>
              <a:buFont typeface="Segoe UI Emoji"/>
              <a:buChar char="▪"/>
              <a:tabLst>
                <a:tab pos="305435" algn="l"/>
              </a:tabLst>
            </a:pPr>
            <a:r>
              <a:rPr lang="en-US" sz="1100" dirty="0">
                <a:solidFill>
                  <a:schemeClr val="bg1"/>
                </a:solidFill>
                <a:latin typeface="Arial" panose="020B0604020202020204" pitchFamily="34" charset="0"/>
                <a:ea typeface="SimSun" panose="02010600030101010101" pitchFamily="2" charset="-122"/>
              </a:rPr>
              <a:t>The intended audience of the SRS is primarily our customer Synergy Soft Inc, and all parties interested on the design and development of the SDMS.</a:t>
            </a:r>
            <a:endParaRPr sz="1100" dirty="0">
              <a:solidFill>
                <a:schemeClr val="bg1"/>
              </a:solidFill>
              <a:latin typeface="Trebuchet MS"/>
              <a:cs typeface="Trebuchet MS"/>
            </a:endParaRPr>
          </a:p>
        </p:txBody>
      </p:sp>
      <p:pic>
        <p:nvPicPr>
          <p:cNvPr id="9" name="object 9"/>
          <p:cNvPicPr/>
          <p:nvPr/>
        </p:nvPicPr>
        <p:blipFill>
          <a:blip r:embed="rId3" cstate="print"/>
          <a:stretch>
            <a:fillRect/>
          </a:stretch>
        </p:blipFill>
        <p:spPr>
          <a:xfrm>
            <a:off x="4267200" y="242341"/>
            <a:ext cx="4876800" cy="4901156"/>
          </a:xfrm>
          <a:prstGeom prst="rect">
            <a:avLst/>
          </a:prstGeom>
        </p:spPr>
      </p:pic>
      <p:graphicFrame>
        <p:nvGraphicFramePr>
          <p:cNvPr id="10" name="object 10"/>
          <p:cNvGraphicFramePr>
            <a:graphicFrameLocks noGrp="1"/>
          </p:cNvGraphicFramePr>
          <p:nvPr>
            <p:extLst>
              <p:ext uri="{D42A27DB-BD31-4B8C-83A1-F6EECF244321}">
                <p14:modId xmlns:p14="http://schemas.microsoft.com/office/powerpoint/2010/main" val="3408781815"/>
              </p:ext>
            </p:extLst>
          </p:nvPr>
        </p:nvGraphicFramePr>
        <p:xfrm>
          <a:off x="139941" y="1950021"/>
          <a:ext cx="4503179" cy="2768029"/>
        </p:xfrm>
        <a:graphic>
          <a:graphicData uri="http://schemas.openxmlformats.org/drawingml/2006/table">
            <a:tbl>
              <a:tblPr firstRow="1" bandRow="1">
                <a:tableStyleId>{2D5ABB26-0587-4C30-8999-92F81FD0307C}</a:tableStyleId>
              </a:tblPr>
              <a:tblGrid>
                <a:gridCol w="1830272">
                  <a:extLst>
                    <a:ext uri="{9D8B030D-6E8A-4147-A177-3AD203B41FA5}">
                      <a16:colId xmlns:a16="http://schemas.microsoft.com/office/drawing/2014/main" val="20000"/>
                    </a:ext>
                  </a:extLst>
                </a:gridCol>
                <a:gridCol w="1808222">
                  <a:extLst>
                    <a:ext uri="{9D8B030D-6E8A-4147-A177-3AD203B41FA5}">
                      <a16:colId xmlns:a16="http://schemas.microsoft.com/office/drawing/2014/main" val="20001"/>
                    </a:ext>
                  </a:extLst>
                </a:gridCol>
                <a:gridCol w="864685">
                  <a:extLst>
                    <a:ext uri="{9D8B030D-6E8A-4147-A177-3AD203B41FA5}">
                      <a16:colId xmlns:a16="http://schemas.microsoft.com/office/drawing/2014/main" val="20002"/>
                    </a:ext>
                  </a:extLst>
                </a:gridCol>
              </a:tblGrid>
              <a:tr h="478219">
                <a:tc>
                  <a:txBody>
                    <a:bodyPr/>
                    <a:lstStyle/>
                    <a:p>
                      <a:pPr algn="ctr">
                        <a:lnSpc>
                          <a:spcPct val="100000"/>
                        </a:lnSpc>
                        <a:spcBef>
                          <a:spcPts val="680"/>
                        </a:spcBef>
                      </a:pPr>
                      <a:r>
                        <a:rPr sz="1050" b="1" dirty="0">
                          <a:solidFill>
                            <a:schemeClr val="bg1"/>
                          </a:solidFill>
                          <a:latin typeface="Arial"/>
                          <a:cs typeface="Arial"/>
                        </a:rPr>
                        <a:t>LMS</a:t>
                      </a:r>
                      <a:r>
                        <a:rPr sz="1050" b="1" spc="-30" dirty="0">
                          <a:solidFill>
                            <a:schemeClr val="bg1"/>
                          </a:solidFill>
                          <a:latin typeface="Arial"/>
                          <a:cs typeface="Arial"/>
                        </a:rPr>
                        <a:t> </a:t>
                      </a:r>
                      <a:r>
                        <a:rPr sz="1050" b="1" spc="-10" dirty="0">
                          <a:solidFill>
                            <a:schemeClr val="bg1"/>
                          </a:solidFill>
                          <a:latin typeface="Arial"/>
                          <a:cs typeface="Arial"/>
                        </a:rPr>
                        <a:t>Username</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sz="1050" b="1" spc="-20" dirty="0">
                          <a:solidFill>
                            <a:schemeClr val="bg1"/>
                          </a:solidFill>
                          <a:latin typeface="Arial"/>
                          <a:cs typeface="Arial"/>
                        </a:rPr>
                        <a:t>Name</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635" algn="ctr">
                        <a:lnSpc>
                          <a:spcPct val="100000"/>
                        </a:lnSpc>
                        <a:spcBef>
                          <a:spcPts val="680"/>
                        </a:spcBef>
                      </a:pPr>
                      <a:r>
                        <a:rPr sz="1050" b="1" spc="-10" dirty="0">
                          <a:solidFill>
                            <a:schemeClr val="bg1"/>
                          </a:solidFill>
                          <a:latin typeface="Arial"/>
                          <a:cs typeface="Arial"/>
                        </a:rPr>
                        <a:t>Batch</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480695">
                <a:tc>
                  <a:txBody>
                    <a:bodyPr/>
                    <a:lstStyle/>
                    <a:p>
                      <a:pPr algn="ctr">
                        <a:lnSpc>
                          <a:spcPct val="100000"/>
                        </a:lnSpc>
                        <a:spcBef>
                          <a:spcPts val="20"/>
                        </a:spcBef>
                      </a:pPr>
                      <a:r>
                        <a:rPr lang="en-IN" sz="1050" dirty="0">
                          <a:solidFill>
                            <a:schemeClr val="bg1"/>
                          </a:solidFill>
                          <a:latin typeface="+mj-lt"/>
                          <a:cs typeface="Times New Roman"/>
                        </a:rPr>
                        <a:t>2115a440</a:t>
                      </a:r>
                      <a:endParaRPr sz="1050" dirty="0">
                        <a:solidFill>
                          <a:schemeClr val="bg1"/>
                        </a:solidFill>
                        <a:latin typeface="+mj-lt"/>
                        <a:cs typeface="Times New Roman"/>
                      </a:endParaRPr>
                    </a:p>
                  </a:txBody>
                  <a:tcPr marL="0" marR="0" marT="25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0" marR="0" lvl="0" indent="0" algn="ctr" defTabSz="914400" rtl="0" eaLnBrk="1" fontAlgn="auto" latinLnBrk="0" hangingPunct="1">
                        <a:lnSpc>
                          <a:spcPct val="100000"/>
                        </a:lnSpc>
                        <a:spcBef>
                          <a:spcPts val="680"/>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PUCHALAPALLI  HARI DINESH REDDY</a:t>
                      </a:r>
                    </a:p>
                    <a:p>
                      <a:pPr algn="ctr">
                        <a:lnSpc>
                          <a:spcPct val="100000"/>
                        </a:lnSpc>
                        <a:spcBef>
                          <a:spcPts val="680"/>
                        </a:spcBef>
                      </a:pP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480059">
                <a:tc>
                  <a:txBody>
                    <a:bodyPr/>
                    <a:lstStyle/>
                    <a:p>
                      <a:pPr algn="ctr">
                        <a:lnSpc>
                          <a:spcPct val="100000"/>
                        </a:lnSpc>
                        <a:spcBef>
                          <a:spcPts val="20"/>
                        </a:spcBef>
                      </a:pPr>
                      <a:r>
                        <a:rPr lang="en-IN" sz="1050" dirty="0">
                          <a:solidFill>
                            <a:schemeClr val="bg1"/>
                          </a:solidFill>
                          <a:latin typeface="Arial"/>
                          <a:cs typeface="Arial"/>
                        </a:rPr>
                        <a:t>2115a442</a:t>
                      </a:r>
                      <a:endParaRPr sz="1050" dirty="0">
                        <a:solidFill>
                          <a:schemeClr val="bg1"/>
                        </a:solidFill>
                        <a:latin typeface="Arial"/>
                        <a:cs typeface="Arial"/>
                      </a:endParaRPr>
                    </a:p>
                  </a:txBody>
                  <a:tcPr marL="0" marR="0" marT="25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0" marR="0" lvl="0" indent="0" algn="ctr" defTabSz="914400" rtl="0" eaLnBrk="1" fontAlgn="auto" latinLnBrk="0" hangingPunct="1">
                        <a:lnSpc>
                          <a:spcPct val="100000"/>
                        </a:lnSpc>
                        <a:spcBef>
                          <a:spcPts val="680"/>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RANGESH D</a:t>
                      </a:r>
                    </a:p>
                    <a:p>
                      <a:pPr algn="ctr">
                        <a:lnSpc>
                          <a:spcPct val="100000"/>
                        </a:lnSpc>
                        <a:spcBef>
                          <a:spcPts val="680"/>
                        </a:spcBef>
                      </a:pP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480695">
                <a:tc>
                  <a:txBody>
                    <a:bodyPr/>
                    <a:lstStyle/>
                    <a:p>
                      <a:pPr algn="ctr">
                        <a:lnSpc>
                          <a:spcPct val="100000"/>
                        </a:lnSpc>
                        <a:spcBef>
                          <a:spcPts val="680"/>
                        </a:spcBef>
                      </a:pPr>
                      <a:r>
                        <a:rPr lang="en-IN" sz="1050" dirty="0">
                          <a:solidFill>
                            <a:schemeClr val="bg1"/>
                          </a:solidFill>
                          <a:latin typeface="Arial"/>
                          <a:cs typeface="Arial"/>
                        </a:rPr>
                        <a:t>2115a453</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3175" marR="0" lvl="0" indent="0" algn="ctr" defTabSz="914400" rtl="0" eaLnBrk="1" fontAlgn="auto" latinLnBrk="0" hangingPunct="1">
                        <a:lnSpc>
                          <a:spcPct val="100000"/>
                        </a:lnSpc>
                        <a:spcBef>
                          <a:spcPts val="414"/>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SRIPURAM MOHAN REDDY </a:t>
                      </a:r>
                    </a:p>
                    <a:p>
                      <a:pPr marL="3175" algn="ctr">
                        <a:lnSpc>
                          <a:spcPct val="100000"/>
                        </a:lnSpc>
                        <a:spcBef>
                          <a:spcPts val="414"/>
                        </a:spcBef>
                      </a:pPr>
                      <a:endParaRPr sz="1050" dirty="0">
                        <a:solidFill>
                          <a:schemeClr val="bg1"/>
                        </a:solidFill>
                        <a:latin typeface="Arial"/>
                        <a:cs typeface="Arial"/>
                      </a:endParaRPr>
                    </a:p>
                  </a:txBody>
                  <a:tcPr marL="0" marR="0" marT="5270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8955">
                <a:tc>
                  <a:txBody>
                    <a:bodyPr/>
                    <a:lstStyle/>
                    <a:p>
                      <a:pPr algn="ctr">
                        <a:lnSpc>
                          <a:spcPct val="100000"/>
                        </a:lnSpc>
                        <a:spcBef>
                          <a:spcPts val="685"/>
                        </a:spcBef>
                      </a:pPr>
                      <a:r>
                        <a:rPr lang="en-IN" sz="1050" dirty="0">
                          <a:solidFill>
                            <a:schemeClr val="bg1"/>
                          </a:solidFill>
                          <a:latin typeface="Arial"/>
                          <a:cs typeface="Arial"/>
                        </a:rPr>
                        <a:t>2115a450</a:t>
                      </a:r>
                      <a:endParaRPr sz="1050" dirty="0">
                        <a:solidFill>
                          <a:schemeClr val="bg1"/>
                        </a:solidFill>
                        <a:latin typeface="Arial"/>
                        <a:cs typeface="Arial"/>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797560" marR="10795" lvl="0" indent="-780415" algn="ctr" defTabSz="914400" rtl="0" eaLnBrk="1" fontAlgn="auto" latinLnBrk="0" hangingPunct="1">
                        <a:lnSpc>
                          <a:spcPct val="100000"/>
                        </a:lnSpc>
                        <a:spcBef>
                          <a:spcPts val="705"/>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SHAIK MOHAMMAD WASEEM</a:t>
                      </a:r>
                      <a:endParaRPr lang="en-US" sz="1050" dirty="0">
                        <a:solidFill>
                          <a:schemeClr val="bg1"/>
                        </a:solidFill>
                      </a:endParaRPr>
                    </a:p>
                    <a:p>
                      <a:pPr marL="797560" marR="10795" indent="-780415" algn="ctr">
                        <a:lnSpc>
                          <a:spcPct val="100000"/>
                        </a:lnSpc>
                        <a:spcBef>
                          <a:spcPts val="705"/>
                        </a:spcBef>
                      </a:pPr>
                      <a:endParaRPr sz="1050" dirty="0">
                        <a:solidFill>
                          <a:schemeClr val="bg1"/>
                        </a:solidFill>
                        <a:latin typeface="Arial"/>
                        <a:cs typeface="Arial"/>
                      </a:endParaRPr>
                    </a:p>
                  </a:txBody>
                  <a:tcPr marL="0" marR="0" marT="895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5"/>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1253068"/>
            <a:ext cx="4427290" cy="3079012"/>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This document defines and describes the functional and non-functional requirements for the SDMS. It will be use as the basis for the design phase and as a reference for development and validation stages.</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intended audience of the SRS is primarily our customer Synergy Soft Inc, and all parties interested on the design and development of the SDMS.</a:t>
            </a:r>
            <a:br>
              <a:rPr lang="en-US" sz="1600" dirty="0">
                <a:effectLst/>
                <a:latin typeface="Arial" panose="020B0604020202020204" pitchFamily="34" charset="0"/>
                <a:ea typeface="SimSun" panose="02010600030101010101" pitchFamily="2" charset="-122"/>
              </a:rPr>
            </a:br>
            <a:endParaRPr lang="en-IN" sz="1600" dirty="0">
              <a:effectLst/>
              <a:latin typeface="Times New Roman" panose="02020603050405020304" pitchFamily="18" charset="0"/>
              <a:ea typeface="SimSun" panose="02010600030101010101" pitchFamily="2" charset="-122"/>
            </a:endParaRPr>
          </a:p>
          <a:p>
            <a:endParaRPr lang="en-US" sz="1600" dirty="0"/>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835378"/>
            <a:ext cx="4427290" cy="3497312"/>
          </a:xfrm>
        </p:spPr>
        <p:txBody>
          <a:bodyPr/>
          <a:lstStyle/>
          <a:p>
            <a:pPr marL="0" marR="0">
              <a:spcBef>
                <a:spcPts val="0"/>
              </a:spcBef>
              <a:spcAft>
                <a:spcPts val="600"/>
              </a:spcAft>
            </a:pPr>
            <a:r>
              <a:rPr lang="en-US" dirty="0">
                <a:effectLst/>
                <a:latin typeface="Arial" panose="020B0604020202020204" pitchFamily="34" charset="0"/>
                <a:ea typeface="SimSun" panose="02010600030101010101" pitchFamily="2" charset="-122"/>
              </a:rPr>
              <a:t>The overall objective of the Synergy Distributed Meeting Scheduler (SDMS) is to develop a customizable, decentralized system that allows individuals or organizations to easily, efficiently, and precisely schedule meetings in accordance with practical limitations of virtual and real-world meetings. The SDMS will be a web based application designed to support the meeting scheduling needs of an organization. It will not require a client based application; instead it will be accessible and conform to standard HTML Web Application practices. The SDMS will interface with and utilize third party resources to facilitate all of the users’ meeting scheduling needs (e.g. database services, email communication, etc.). </a:t>
            </a:r>
            <a:endParaRPr lang="en-IN"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33523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is aimed towards organizations with frequent meeting scheduling, organization, and administration needs. The SDMS will facilitate meeting management for both traditional and distributed meeting styles to meet the needs of modern work environments.  </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will be a browser based web service application. The SDMS shall be accessible by any popular web browsers such as Internet Explorer, Firefox, Opera and Safari. </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9818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shall utilize third-party applications to facilitate its features. A database system will store and organize all existing meeting data. The SDMS will interface with the default mail client and/or specified mail server to facilitate inter-user communication. Rooms and equipment will be managed by a third-party property management system. The SDMS will interface with the property management system to schedule equipment availability.</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2058335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307C24-AB65-C78C-3ECD-0D340D9E8931}"/>
              </a:ext>
            </a:extLst>
          </p:cNvPr>
          <p:cNvSpPr>
            <a:spLocks noGrp="1"/>
          </p:cNvSpPr>
          <p:nvPr>
            <p:ph type="body" idx="1"/>
          </p:nvPr>
        </p:nvSpPr>
        <p:spPr>
          <a:xfrm>
            <a:off x="451556" y="1202651"/>
            <a:ext cx="3521868" cy="3488267"/>
          </a:xfrm>
        </p:spPr>
        <p:txBody>
          <a:bodyPr/>
          <a:lstStyle/>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External Interface    Requirements</a:t>
            </a:r>
            <a:endParaRPr lang="en-IN" sz="1800" b="1" dirty="0">
              <a:effectLst/>
              <a:latin typeface="Arial" panose="020B0604020202020204" pitchFamily="34" charset="0"/>
              <a:cs typeface="Times New Roman" panose="02020603050405020304" pitchFamily="18" charset="0"/>
            </a:endParaRPr>
          </a:p>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Functional Requirements</a:t>
            </a:r>
            <a:endParaRPr lang="en-IN" sz="1800" b="1" dirty="0">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r>
              <a:rPr lang="en-IN" sz="2400" dirty="0"/>
              <a:t> </a:t>
            </a:r>
            <a:r>
              <a:rPr lang="en-US" sz="1800" b="1" dirty="0">
                <a:effectLst/>
                <a:latin typeface="Arial" panose="020B0604020202020204" pitchFamily="34" charset="0"/>
                <a:cs typeface="Times New Roman" panose="02020603050405020304" pitchFamily="18" charset="0"/>
              </a:rPr>
              <a:t>Performance Requirements</a:t>
            </a: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Design Constraints</a:t>
            </a:r>
            <a:endParaRPr lang="en-IN" sz="1800" b="1" dirty="0">
              <a:effectLst/>
              <a:latin typeface="Arial" panose="020B0604020202020204" pitchFamily="34" charset="0"/>
              <a:cs typeface="Times New Roman" panose="02020603050405020304" pitchFamily="18" charset="0"/>
            </a:endParaRP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Software System Attributes</a:t>
            </a:r>
            <a:endParaRPr lang="en-IN" sz="1800" b="1" dirty="0">
              <a:effectLst/>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endParaRPr lang="en-IN" sz="1800" b="1" dirty="0">
              <a:effectLst/>
              <a:latin typeface="Arial" panose="020B0604020202020204" pitchFamily="34" charset="0"/>
              <a:cs typeface="Times New Roman" panose="02020603050405020304" pitchFamily="18" charset="0"/>
            </a:endParaRPr>
          </a:p>
          <a:p>
            <a:endParaRPr lang="en-IN" dirty="0"/>
          </a:p>
        </p:txBody>
      </p:sp>
      <p:sp>
        <p:nvSpPr>
          <p:cNvPr id="4" name="Title 3">
            <a:extLst>
              <a:ext uri="{FF2B5EF4-FFF2-40B4-BE49-F238E27FC236}">
                <a16:creationId xmlns:a16="http://schemas.microsoft.com/office/drawing/2014/main" id="{55AF6501-D9A4-4447-E408-1EC311ED4980}"/>
              </a:ext>
            </a:extLst>
          </p:cNvPr>
          <p:cNvSpPr>
            <a:spLocks noGrp="1"/>
          </p:cNvSpPr>
          <p:nvPr>
            <p:ph type="title"/>
          </p:nvPr>
        </p:nvSpPr>
        <p:spPr>
          <a:xfrm>
            <a:off x="135731" y="202405"/>
            <a:ext cx="7886700" cy="1140973"/>
          </a:xfrm>
        </p:spPr>
        <p:txBody>
          <a:bodyPr>
            <a:normAutofit/>
          </a:bodyPr>
          <a:lstStyle/>
          <a:p>
            <a:r>
              <a:rPr lang="en-IN" sz="1800" dirty="0"/>
              <a:t>Specific Requirements</a:t>
            </a:r>
          </a:p>
        </p:txBody>
      </p:sp>
    </p:spTree>
    <p:extLst>
      <p:ext uri="{BB962C8B-B14F-4D97-AF65-F5344CB8AC3E}">
        <p14:creationId xmlns:p14="http://schemas.microsoft.com/office/powerpoint/2010/main" val="411057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Use Case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
            <a:extLst>
              <a:ext uri="{FF2B5EF4-FFF2-40B4-BE49-F238E27FC236}">
                <a16:creationId xmlns:a16="http://schemas.microsoft.com/office/drawing/2014/main" id="{D705E420-4620-FF87-044E-2050B2C55A27}"/>
              </a:ext>
            </a:extLst>
          </p:cNvPr>
          <p:cNvPicPr>
            <a:picLocks noChangeAspect="1"/>
          </p:cNvPicPr>
          <p:nvPr/>
        </p:nvPicPr>
        <p:blipFill>
          <a:blip r:embed="rId2"/>
          <a:stretch>
            <a:fillRect/>
          </a:stretch>
        </p:blipFill>
        <p:spPr>
          <a:xfrm>
            <a:off x="81386" y="1194361"/>
            <a:ext cx="4490614" cy="3746734"/>
          </a:xfrm>
          <a:prstGeom prst="rect">
            <a:avLst/>
          </a:prstGeom>
        </p:spPr>
      </p:pic>
    </p:spTree>
    <p:extLst>
      <p:ext uri="{BB962C8B-B14F-4D97-AF65-F5344CB8AC3E}">
        <p14:creationId xmlns:p14="http://schemas.microsoft.com/office/powerpoint/2010/main" val="117029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Class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Diagram&#10;&#10;Description automatically generated">
            <a:extLst>
              <a:ext uri="{FF2B5EF4-FFF2-40B4-BE49-F238E27FC236}">
                <a16:creationId xmlns:a16="http://schemas.microsoft.com/office/drawing/2014/main" id="{B4F01431-63E8-7F5E-2FE9-257434BEFE63}"/>
              </a:ext>
            </a:extLst>
          </p:cNvPr>
          <p:cNvPicPr>
            <a:picLocks noChangeAspect="1"/>
          </p:cNvPicPr>
          <p:nvPr/>
        </p:nvPicPr>
        <p:blipFill>
          <a:blip r:embed="rId2"/>
          <a:stretch>
            <a:fillRect/>
          </a:stretch>
        </p:blipFill>
        <p:spPr>
          <a:xfrm>
            <a:off x="127839" y="1010149"/>
            <a:ext cx="4273079" cy="3930947"/>
          </a:xfrm>
          <a:prstGeom prst="rect">
            <a:avLst/>
          </a:prstGeom>
        </p:spPr>
      </p:pic>
    </p:spTree>
    <p:extLst>
      <p:ext uri="{BB962C8B-B14F-4D97-AF65-F5344CB8AC3E}">
        <p14:creationId xmlns:p14="http://schemas.microsoft.com/office/powerpoint/2010/main" val="2843406065"/>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18419</TotalTime>
  <Words>436</Words>
  <Application>Microsoft Office PowerPoint</Application>
  <PresentationFormat>On-screen Show (16:9)</PresentationFormat>
  <Paragraphs>45</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Wingdings</vt:lpstr>
      <vt:lpstr>Segoe UI Emoji</vt:lpstr>
      <vt:lpstr>Times New Roman</vt:lpstr>
      <vt:lpstr>Arial</vt:lpstr>
      <vt:lpstr>Noto Sans Symbols</vt:lpstr>
      <vt:lpstr>SimSun</vt:lpstr>
      <vt:lpstr>Trebuchet MS</vt:lpstr>
      <vt:lpstr>Calibri</vt:lpstr>
      <vt:lpstr>Arial</vt:lpstr>
      <vt:lpstr>Public Sans</vt:lpstr>
      <vt:lpstr>Palatino Linotype</vt:lpstr>
      <vt:lpstr>Simple Light</vt:lpstr>
      <vt:lpstr>PowerPoint Presentation</vt:lpstr>
      <vt:lpstr>CALENDAR SCHEDULER APPLICATION </vt:lpstr>
      <vt:lpstr>INTRODUCTION</vt:lpstr>
      <vt:lpstr>PowerPoint Presentation</vt:lpstr>
      <vt:lpstr>The Overall Description </vt:lpstr>
      <vt:lpstr>The Overall Description </vt:lpstr>
      <vt:lpstr>Specific Requirements</vt:lpstr>
      <vt:lpstr>Modeling Requirements</vt:lpstr>
      <vt:lpstr>Modeling Requirements</vt:lpstr>
      <vt:lpstr>Modeling Requirements</vt:lpstr>
      <vt:lpstr>Modeling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dc:creator>
  <cp:lastModifiedBy>Venkat</cp:lastModifiedBy>
  <cp:revision>2389</cp:revision>
  <dcterms:created xsi:type="dcterms:W3CDTF">2020-08-13T11:21:46Z</dcterms:created>
  <dcterms:modified xsi:type="dcterms:W3CDTF">2023-03-07T16:36:42Z</dcterms:modified>
</cp:coreProperties>
</file>